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Copse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ops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0aa316ad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f80aa316a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1000">
              <a:solidFill>
                <a:srgbClr val="77787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will the State determine that your child is reading at grade level?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State uses the EOG to determine reading proficiency. If a student isn’t ‘proficient’, they can avoid repeating the 3</a:t>
            </a:r>
            <a:r>
              <a:rPr b="0" baseline="30000" i="0" lang="es-VE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s-VE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grade by attending 6 weeks of reading camp.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ED51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To prevent retention in 3</a:t>
            </a:r>
            <a:r>
              <a:rPr b="0" baseline="30000" i="0" lang="es-VE" sz="1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s-VE" sz="1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 grade, we will use data to predict if your child is at risk. At risk students will be invited to attend reading camp during track out periods.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517"/>
              </a:buClr>
              <a:buFont typeface="Calibri"/>
              <a:buNone/>
            </a:pPr>
            <a:r>
              <a:rPr b="0" i="0" lang="es-VE" sz="1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Good cause exemptions include any student who: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English Proficient student 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less than two years of instruction in  ESL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assessed on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NCExtend 1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NCExtend 2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received reading intervention and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been retained 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once in kindergarten, first, second, or third grades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scored 442 or higher on the 3rd grade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beginning-of-grade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 a level 3- or higher on any of the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 Case 21 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earns a Level P or above on the TRC portion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mCLASS benchmark 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</a:t>
            </a: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portfolio </a:t>
            </a: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includes a combined score of 70% or higher on 3 passages for each standard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ED51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portfolio of passages is not necessary for students that qualify for other good cause exemptions.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may choose to use reading passages with students for teaching purposes.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minutes of daily reading – underscore importance of reading a variety of texts. A balance of information and literature.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I help my child with his or her reading?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C"/>
              </a:buClr>
              <a:buFont typeface="Calibri"/>
              <a:buNone/>
            </a:pPr>
            <a:r>
              <a:rPr b="1" i="0" lang="es-VE" sz="8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Read together for at least 20 minutes each day!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s-VE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Parent/Teacher Communication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s-VE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Connect Activities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s-VE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the library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s-VE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involved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800" u="none" cap="none" strike="noStrike">
              <a:solidFill>
                <a:srgbClr val="0039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Read to Achieve program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part of The Excellent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Schools Act of N.C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(NC House Bill 950)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which became law in July 2012.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steps are being taken to get your 3rd grader reading at or above grade level?</a:t>
            </a:r>
            <a:endParaRPr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the State determine if your child is reading at grade level? </a:t>
            </a:r>
            <a:endParaRPr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happen if your child isn’t reading at grade level? </a:t>
            </a:r>
            <a:endParaRPr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help your child with his or her reading?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providing strong instruction in literacy.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s-V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providing extra help to students who need it.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V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80aa316ad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f80aa316a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f80aa316ad_0_1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80aa316ad_0_3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80aa316ad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80aa316ad_0_3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0aa316ad_0_3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f80aa316a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f80aa316ad_0_3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Mosaic">
  <p:cSld name="Title Slide Mosaic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71500" y="2435737"/>
            <a:ext cx="37758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pse"/>
              <a:buNone/>
              <a:defRPr sz="3000">
                <a:latin typeface="Copse"/>
                <a:ea typeface="Copse"/>
                <a:cs typeface="Copse"/>
                <a:sym typeface="Cop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Copse"/>
              <a:buNone/>
              <a:defRPr>
                <a:latin typeface="Copse"/>
                <a:ea typeface="Copse"/>
                <a:cs typeface="Copse"/>
                <a:sym typeface="Copse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71500" y="4006417"/>
            <a:ext cx="35211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571500" y="4361636"/>
            <a:ext cx="37758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13"/>
          <p:cNvSpPr/>
          <p:nvPr/>
        </p:nvSpPr>
        <p:spPr>
          <a:xfrm>
            <a:off x="571501" y="745634"/>
            <a:ext cx="12660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8014702" y="6446856"/>
            <a:ext cx="5577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469784" y="627860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512375" y="2976752"/>
            <a:ext cx="37758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</a:pPr>
            <a:r>
              <a:rPr lang="es-VE">
                <a:solidFill>
                  <a:schemeClr val="dk2"/>
                </a:solidFill>
              </a:rPr>
              <a:t>mCLASS®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pse"/>
              <a:buNone/>
            </a:pPr>
            <a:r>
              <a:rPr lang="es-VE">
                <a:solidFill>
                  <a:schemeClr val="dk2"/>
                </a:solidFill>
              </a:rPr>
              <a:t>With DIBELS 8ᵗʰ Edition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316799" y="3415651"/>
            <a:ext cx="4059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VE" sz="24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La Ley de las Escuelas </a:t>
            </a:r>
            <a:r>
              <a:rPr lang="es-VE" sz="24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Públicas</a:t>
            </a:r>
            <a:r>
              <a:rPr lang="es-VE" sz="24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 Excelentes</a:t>
            </a:r>
            <a:r>
              <a:rPr lang="es-VE" sz="24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: </a:t>
            </a:r>
            <a:endParaRPr sz="2400">
              <a:solidFill>
                <a:schemeClr val="dk2"/>
              </a:solidFill>
              <a:latin typeface="Copse"/>
              <a:ea typeface="Copse"/>
              <a:cs typeface="Copse"/>
              <a:sym typeface="Copse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VE" sz="2400">
                <a:solidFill>
                  <a:schemeClr val="dk2"/>
                </a:solidFill>
                <a:latin typeface="Copse"/>
                <a:ea typeface="Copse"/>
                <a:cs typeface="Copse"/>
                <a:sym typeface="Copse"/>
              </a:rPr>
              <a:t>Leer Para Alcanzar</a:t>
            </a:r>
            <a:endParaRPr sz="2400">
              <a:solidFill>
                <a:schemeClr val="dk2"/>
              </a:solidFill>
              <a:latin typeface="Copse"/>
              <a:ea typeface="Copse"/>
              <a:cs typeface="Copse"/>
              <a:sym typeface="Copse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5" y="857250"/>
            <a:ext cx="45719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98" y="5094500"/>
            <a:ext cx="2941473" cy="4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151" y="131096"/>
            <a:ext cx="10953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266700" y="2691532"/>
            <a:ext cx="84582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ley establece que si un estudiante del 3er</a:t>
            </a:r>
            <a:r>
              <a:rPr lang="es-VE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VE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grado NO </a:t>
            </a:r>
            <a:r>
              <a:rPr lang="es-VE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b="0" i="0" lang="es-VE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leyendo al nivel de grado</a:t>
            </a:r>
            <a:r>
              <a:rPr lang="es-VE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VE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finalizar el 3er grado, se le animará a asistir a un campamento gratuito de lectura patrocinado por el distrito, ofreciendo por lo menos 72 horas</a:t>
            </a:r>
            <a:r>
              <a:rPr lang="es-VE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b="0" i="0" lang="es-VE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apoyo adicional en la lectura.</a:t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063" y="278300"/>
            <a:ext cx="1883475" cy="19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648392" y="2691532"/>
            <a:ext cx="771214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invitarán a los estudiantes a asistir al campamento de lectura durante 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verano</a:t>
            </a:r>
            <a:r>
              <a:rPr b="0" i="0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si no ap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rueban el EOG de lectura o si</a:t>
            </a:r>
            <a:r>
              <a:rPr b="0" i="0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cumplen con</a:t>
            </a:r>
            <a:r>
              <a:rPr b="0" i="0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los requisitos para una </a:t>
            </a:r>
            <a:r>
              <a:rPr b="1" i="1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buena causa de exención.</a:t>
            </a:r>
            <a:endParaRPr b="1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59618" y="96762"/>
            <a:ext cx="84303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475" y="869300"/>
            <a:ext cx="1883475" cy="19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6.jpg"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326566" y="547928"/>
            <a:ext cx="8394097" cy="122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determina el Estado si su hijo está leyendo en o por encima del nivel de grado?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Los estudiantes deben cumplir con al menos una de las siguientes buenas causas de </a:t>
            </a:r>
            <a:r>
              <a:rPr lang="es-VE" sz="3200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exención</a:t>
            </a:r>
            <a:r>
              <a:rPr b="0" i="0" lang="es-VE" sz="32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3200" u="none" cap="none" strike="noStrike">
              <a:solidFill>
                <a:srgbClr val="FED5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459619" y="132564"/>
            <a:ext cx="84303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ESTUDIANTES CON CALENDARIO DE CICLO CONTINUO (</a:t>
            </a:r>
            <a:r>
              <a:rPr b="0" i="1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YEAR-ROUND</a:t>
            </a:r>
            <a:r>
              <a:rPr b="0" i="0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solidFill>
                <a:srgbClr val="003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459619" y="2370667"/>
            <a:ext cx="843038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34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4950" lvl="0" marL="234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uestra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dominio en la prueba de 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para Alcanzar</a:t>
            </a:r>
            <a:endParaRPr/>
          </a:p>
          <a:p>
            <a:pPr indent="-234950" lvl="0" marL="234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un 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 con Dominio Limitado de </a:t>
            </a:r>
            <a:r>
              <a:rPr b="1"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(LEP) 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menos de dos años en el programa de 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Segundo Idioma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1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ESL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4950" lvl="0" marL="234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una discapacidad y cuyo Programa de Educación Individualizado (IEP) indica (i) el uso de la evaluación alternativa NCEXTEND 1, (ii) al menos un retraso de rendimiento 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académico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dos años en la escuela, o </a:t>
            </a:r>
            <a:endParaRPr/>
          </a:p>
          <a:p>
            <a:pPr indent="-239713" lvl="0" marL="2397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(iii) recibió intervenciones intensas de lectura durante al menos dos años escolares</a:t>
            </a:r>
            <a:endParaRPr/>
          </a:p>
          <a:p>
            <a:pPr indent="-234950" lvl="0" marL="234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(i) 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 intervención de lectura 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(ii) 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nteriormente ha repetido más de una vez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kínder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primero, segundo o tercer grado </a:t>
            </a:r>
            <a:endParaRPr/>
          </a:p>
          <a:p>
            <a:pPr indent="-234950" lvl="0" marL="234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demuestra el dominio apropiado de lectura para un estudiante de 3er grado en las </a:t>
            </a:r>
            <a:r>
              <a:rPr b="1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evaluaciones alternativas</a:t>
            </a:r>
            <a:r>
              <a:rPr b="0" i="0" lang="es-V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aprobadas por la Junta Estatal de Educación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6.jpg"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155" y="-432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374951" y="557266"/>
            <a:ext cx="8394097" cy="1588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rgbClr val="FED517"/>
                </a:solidFill>
                <a:latin typeface="Calibri"/>
                <a:ea typeface="Calibri"/>
                <a:cs typeface="Calibri"/>
                <a:sym typeface="Calibri"/>
              </a:rPr>
              <a:t>Si se ha determinado que su hijo está  leyendo por debajo del nivel de grado, usted tiene dos opciones:</a:t>
            </a:r>
            <a:endParaRPr b="0" i="0" sz="3600" u="none" cap="none" strike="noStrike">
              <a:solidFill>
                <a:srgbClr val="FED5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665238" y="2390236"/>
            <a:ext cx="353181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❑"/>
            </a:pPr>
            <a:r>
              <a:rPr b="1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 al Campamento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26"/>
          <p:cNvCxnSpPr/>
          <p:nvPr/>
        </p:nvCxnSpPr>
        <p:spPr>
          <a:xfrm>
            <a:off x="4545845" y="2415473"/>
            <a:ext cx="0" cy="3822095"/>
          </a:xfrm>
          <a:prstGeom prst="straightConnector1">
            <a:avLst/>
          </a:prstGeom>
          <a:noFill/>
          <a:ln cap="sq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8" name="Google Shape;208;p26"/>
          <p:cNvSpPr txBox="1"/>
          <p:nvPr/>
        </p:nvSpPr>
        <p:spPr>
          <a:xfrm>
            <a:off x="4905829" y="2390235"/>
            <a:ext cx="398417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❑"/>
            </a:pPr>
            <a:r>
              <a:rPr b="1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 el Campamento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725714" y="2898877"/>
            <a:ext cx="3629003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hijo presentará el examen de nuevo al final del campamento y si es competente pasará al cuarto grado.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niños que aún no están leyendo al nivel de grado tendrán una ‘etiqueta de retención’ y recibirán apoyo adicional en el 4</a:t>
            </a: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</a:t>
            </a: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grado.</a:t>
            </a:r>
            <a:endParaRPr/>
          </a:p>
          <a:p>
            <a:pPr indent="-1714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etiqueta de retención será eliminada si el niño demuestra competencia a mediados de año del 4</a:t>
            </a: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</a:t>
            </a: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grado.</a:t>
            </a:r>
            <a:endParaRPr b="1" i="0" sz="2400" u="none" cap="none" strike="noStrike">
              <a:solidFill>
                <a:srgbClr val="003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4905829" y="2898877"/>
            <a:ext cx="3693048" cy="358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hijo tendrá la oportunidad de tomar una evaluación con una fecha y hora asignadas.</a:t>
            </a:r>
            <a:endParaRPr/>
          </a:p>
          <a:p>
            <a:pPr indent="-1714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estudiantes que no son competentes basados en la evaluaciones tendrán una ‘etiqueta de retención' y recibirán apoyo adicional en el 4</a:t>
            </a: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</a:t>
            </a: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etiqueta de retención será eliminada si el niño demuestra competencia a mediados de año del 4 º grado.</a:t>
            </a:r>
            <a:endParaRPr b="1" i="0" sz="2400" u="none" cap="none" strike="noStrike">
              <a:solidFill>
                <a:srgbClr val="003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459618" y="96762"/>
            <a:ext cx="84303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ESTUDIANTES CON CALENDARIO DE CICLO CONTINUO (</a:t>
            </a:r>
            <a:r>
              <a:rPr b="0" i="1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YEAR-ROUND</a:t>
            </a:r>
            <a:r>
              <a:rPr b="0" i="0" lang="es-VE" sz="12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solidFill>
                <a:srgbClr val="003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8.jpg"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181426" y="632595"/>
            <a:ext cx="8394097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puedo ayudar a mi hijo con su lectura?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318000" y="2019906"/>
            <a:ext cx="4547810" cy="3338286"/>
          </a:xfrm>
          <a:prstGeom prst="rect">
            <a:avLst/>
          </a:prstGeom>
          <a:solidFill>
            <a:schemeClr val="lt1">
              <a:alpha val="87843"/>
            </a:schemeClr>
          </a:solidFill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4410825" y="2152950"/>
            <a:ext cx="44550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VE" sz="28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¡Lean juntos durante al menos 20 minutos cada día!</a:t>
            </a:r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 entre Padres y Maestros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 la biblioteca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Manténgase involucrado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776974" y="2691532"/>
            <a:ext cx="758356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programa Leer para Alcanzar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parte de</a:t>
            </a:r>
            <a:r>
              <a:rPr lang="es-VE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Ley</a:t>
            </a: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las Escuelas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Públicas Excelentes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Carolina del Norte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(Proyecto de ley NC 950)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se convirtió en ley en julio del 2012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738" y="375925"/>
            <a:ext cx="1992025" cy="20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903974" y="2551832"/>
            <a:ext cx="758356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objetivo de la Legislación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V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Todos los estudiantes deben dominar la lectura al finalizar el tercer grado.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V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 a los estudiantes múltiples oportunidades para demostrar el dominio de la lectura.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VE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Proporcionar apoyo adicional a los estudiantes de tercer y cuarto grado.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300" y="346325"/>
            <a:ext cx="1883475" cy="19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50" y="751163"/>
            <a:ext cx="3617898" cy="748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802850" y="1845175"/>
            <a:ext cx="7715177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V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 CLAVES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medidas se están tomando para que su estudiante de tercer grado esté leyendo en o por encima del nivel de grado?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determina el Estado si su hijo está leyendo en o por encima del nivel de grado?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ocurrirá si su hijo no está leyendo en o por encima del nivel de grado?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V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 usted ayudar a su hijo con la lectura?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.jpg"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181426" y="398352"/>
            <a:ext cx="87472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6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¿Qué medidas se están tomando para que su estudiante de tercer grado esté leyendo en o por encima del nivel  de  grado?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6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V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Estamos proporcionando instrucción 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lectura y escritura.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8151" y="5950856"/>
            <a:ext cx="2640554" cy="75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LIDE2.jpg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81426" y="523738"/>
            <a:ext cx="896257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1600" u="none" cap="none" strike="noStrike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¿Qué medidas se están tomando para que su estudiante de tercer grado esté leyendo en o por encima del nivel de grado?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Estamos proporcionando ayuda adicional a los estudiantes que l</a:t>
            </a:r>
            <a:r>
              <a:rPr lang="es-V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necesitan.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8151" y="5950856"/>
            <a:ext cx="2640554" cy="75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ading.png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14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230750" y="385600"/>
            <a:ext cx="839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16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¿Qué medidas se están tomando para que su estudiante de tercer grado esté leyendo en o por encima del nivel de grado?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s-VE" sz="24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VE" sz="2400" u="sng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recopilando</a:t>
            </a:r>
            <a:r>
              <a:rPr lang="es-VE" sz="24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información sobre el progreso de su hijo</a:t>
            </a:r>
            <a:r>
              <a:rPr lang="es-V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44286" y="4270277"/>
            <a:ext cx="2479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de su hijo seguirá observando y monitoreando su progreso.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6200019" y="4270277"/>
            <a:ext cx="2653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an opportunity to demonstrate proficiency on passages aligned with the standards.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321352" y="4270128"/>
            <a:ext cx="2479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evaluaciones incluyen mCLASS DIBELS 8 junto con el EOG</a:t>
            </a:r>
            <a:r>
              <a:rPr lang="es-VE" sz="16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5770486" y="1549892"/>
            <a:ext cx="3179100" cy="50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791064" y="1772035"/>
            <a:ext cx="2352900" cy="2127600"/>
          </a:xfrm>
          <a:prstGeom prst="ellipse">
            <a:avLst/>
          </a:prstGeom>
          <a:solidFill>
            <a:srgbClr val="D60093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Dominio de la instrucción básica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3574778" y="1730697"/>
            <a:ext cx="2334300" cy="20505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B56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de sus evaluaciones formales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5275"/>
            <a:ext cx="8079475" cy="6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ading.png"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14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230750" y="385600"/>
            <a:ext cx="839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¿Qué medidas se están tomando para que su estudiante de tercer grado esté leyendo en o por encima del nivel de grado?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s-VE" sz="24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VE" sz="2400" u="sng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compartie</a:t>
            </a:r>
            <a:r>
              <a:rPr b="1" lang="es-VE" sz="2400" u="sng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ndo</a:t>
            </a:r>
            <a:r>
              <a:rPr lang="es-VE" sz="2400">
                <a:solidFill>
                  <a:srgbClr val="0039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V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información sobre el progreso de su hijo</a:t>
            </a:r>
            <a:r>
              <a:rPr lang="es-V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44286" y="4270277"/>
            <a:ext cx="2479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Hablaremos de esto específicamente durante las conferencias, correos electrónicos, o los reportes enviados a la casa.</a:t>
            </a:r>
            <a:endParaRPr sz="1200"/>
          </a:p>
        </p:txBody>
      </p:sp>
      <p:sp>
        <p:nvSpPr>
          <p:cNvPr id="168" name="Google Shape;168;p22"/>
          <p:cNvSpPr txBox="1"/>
          <p:nvPr/>
        </p:nvSpPr>
        <p:spPr>
          <a:xfrm>
            <a:off x="6200019" y="4270277"/>
            <a:ext cx="2653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an opportunity to demonstrate proficiency on passages aligned with the standards.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429577" y="4270278"/>
            <a:ext cx="247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 recibirá los reportes oficiales, incluyendo la carta de “</a:t>
            </a:r>
            <a:r>
              <a:rPr i="1" lang="es-VE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Connect”.</a:t>
            </a:r>
            <a:endParaRPr sz="1300"/>
          </a:p>
        </p:txBody>
      </p:sp>
      <p:sp>
        <p:nvSpPr>
          <p:cNvPr id="170" name="Google Shape;170;p22"/>
          <p:cNvSpPr/>
          <p:nvPr/>
        </p:nvSpPr>
        <p:spPr>
          <a:xfrm>
            <a:off x="5770486" y="1549892"/>
            <a:ext cx="3179100" cy="50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791064" y="1772035"/>
            <a:ext cx="2352900" cy="2127600"/>
          </a:xfrm>
          <a:prstGeom prst="ellipse">
            <a:avLst/>
          </a:prstGeom>
          <a:solidFill>
            <a:srgbClr val="D60093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Dominio de la instrucción básica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3574778" y="1730697"/>
            <a:ext cx="2334300" cy="20505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B56E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V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de sus evaluaciones formales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